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20" d="100"/>
          <a:sy n="120" d="100"/>
        </p:scale>
        <p:origin x="-1314" y="163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514350" y="2840568"/>
            <a:ext cx="5829300" cy="1960033"/>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3008058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239456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541735" y="5875867"/>
            <a:ext cx="5829300" cy="1816100"/>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2041522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1744317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3090170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906702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931680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342900" y="364067"/>
            <a:ext cx="2256235" cy="154940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3201406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344216" y="6400800"/>
            <a:ext cx="4114800" cy="755651"/>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733242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303802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4972050" y="366185"/>
            <a:ext cx="1543050" cy="7802033"/>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342900" y="366185"/>
            <a:ext cx="4514850" cy="7802033"/>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D271A79-C70E-45B9-A757-8FF91662B916}" type="datetimeFigureOut">
              <a:rPr lang="it-IT" smtClean="0"/>
              <a:pPr/>
              <a:t>21/11/2013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16B8659-3400-413D-82FF-27C80F7AA85A}" type="slidenum">
              <a:rPr lang="it-IT" smtClean="0"/>
              <a:pPr/>
              <a:t>‹N›</a:t>
            </a:fld>
            <a:endParaRPr lang="it-IT"/>
          </a:p>
        </p:txBody>
      </p:sp>
    </p:spTree>
    <p:extLst>
      <p:ext uri="{BB962C8B-B14F-4D97-AF65-F5344CB8AC3E}">
        <p14:creationId xmlns:p14="http://schemas.microsoft.com/office/powerpoint/2010/main" val="3114694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5D271A79-C70E-45B9-A757-8FF91662B916}" type="datetimeFigureOut">
              <a:rPr lang="it-IT" smtClean="0"/>
              <a:pPr/>
              <a:t>21/11/2013</a:t>
            </a:fld>
            <a:endParaRPr lang="it-IT"/>
          </a:p>
        </p:txBody>
      </p:sp>
      <p:sp>
        <p:nvSpPr>
          <p:cNvPr id="5" name="Segnaposto piè di pagina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D16B8659-3400-413D-82FF-27C80F7AA85A}" type="slidenum">
              <a:rPr lang="it-IT" smtClean="0"/>
              <a:pPr/>
              <a:t>‹N›</a:t>
            </a:fld>
            <a:endParaRPr lang="it-IT"/>
          </a:p>
        </p:txBody>
      </p:sp>
    </p:spTree>
    <p:extLst>
      <p:ext uri="{BB962C8B-B14F-4D97-AF65-F5344CB8AC3E}">
        <p14:creationId xmlns:p14="http://schemas.microsoft.com/office/powerpoint/2010/main" val="691203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571480" y="5072066"/>
            <a:ext cx="5715041" cy="1571636"/>
          </a:xfrm>
          <a:ln w="38100">
            <a:solidFill>
              <a:srgbClr val="00B050"/>
            </a:solidFill>
          </a:ln>
        </p:spPr>
        <p:txBody>
          <a:bodyPr>
            <a:normAutofit fontScale="90000"/>
          </a:bodyPr>
          <a:lstStyle/>
          <a:p>
            <a:pPr>
              <a:spcBef>
                <a:spcPts val="0"/>
              </a:spcBef>
            </a:pPr>
            <a:r>
              <a:rPr lang="it-IT" sz="1600" b="1" i="1" dirty="0" smtClean="0"/>
              <a:t>P</a:t>
            </a:r>
            <a:r>
              <a:rPr lang="it-IT" sz="1600" b="1" dirty="0" smtClean="0"/>
              <a:t>artecipiamo numerosi allo </a:t>
            </a:r>
            <a:r>
              <a:rPr lang="it-IT" sz="2700" b="1" dirty="0" smtClean="0"/>
              <a:t/>
            </a:r>
            <a:br>
              <a:rPr lang="it-IT" sz="2700" b="1" dirty="0" smtClean="0"/>
            </a:br>
            <a:r>
              <a:rPr lang="it-IT" sz="3600" b="1" dirty="0" smtClean="0">
                <a:solidFill>
                  <a:srgbClr val="FF0000"/>
                </a:solidFill>
                <a:effectLst>
                  <a:outerShdw blurRad="38100" dist="38100" dir="2700000" algn="tl">
                    <a:srgbClr val="000000">
                      <a:alpha val="43137"/>
                    </a:srgbClr>
                  </a:outerShdw>
                </a:effectLst>
              </a:rPr>
              <a:t>SLOT MOB</a:t>
            </a:r>
            <a:r>
              <a:rPr lang="it-IT" sz="1600" dirty="0" smtClean="0"/>
              <a:t/>
            </a:r>
            <a:br>
              <a:rPr lang="it-IT" sz="1600" dirty="0" smtClean="0"/>
            </a:br>
            <a:r>
              <a:rPr lang="it-IT" sz="1600" dirty="0" smtClean="0"/>
              <a:t>organizzato dalla </a:t>
            </a:r>
            <a:r>
              <a:rPr lang="it-IT" sz="1600" b="1" dirty="0" smtClean="0"/>
              <a:t>CAMPAGNA NAZIONALE METTIAMOCI IN GIOCO </a:t>
            </a:r>
            <a:br>
              <a:rPr lang="it-IT" sz="1600" b="1" dirty="0" smtClean="0"/>
            </a:br>
            <a:r>
              <a:rPr lang="it-IT" sz="1600" b="1" dirty="0" smtClean="0"/>
              <a:t>unitamente alle molte realtà associative presenti sul territorio ed il CDZ7</a:t>
            </a:r>
            <a:r>
              <a:rPr lang="it-IT" sz="1600" dirty="0" smtClean="0"/>
              <a:t/>
            </a:r>
            <a:br>
              <a:rPr lang="it-IT" sz="1600" dirty="0" smtClean="0"/>
            </a:br>
            <a:r>
              <a:rPr lang="it-IT" sz="2700" b="1" dirty="0" smtClean="0">
                <a:solidFill>
                  <a:srgbClr val="00B050"/>
                </a:solidFill>
              </a:rPr>
              <a:t> </a:t>
            </a:r>
            <a:r>
              <a:rPr lang="it-IT" sz="2700" b="1" dirty="0" smtClean="0">
                <a:solidFill>
                  <a:schemeClr val="tx2"/>
                </a:solidFill>
                <a:effectLst>
                  <a:outerShdw blurRad="38100" dist="38100" dir="2700000" algn="tl">
                    <a:srgbClr val="000000">
                      <a:alpha val="43137"/>
                    </a:srgbClr>
                  </a:outerShdw>
                </a:effectLst>
              </a:rPr>
              <a:t>Sabato 23 novembre 2013 h 11-12,30</a:t>
            </a:r>
            <a:endParaRPr lang="it-IT" sz="2700" dirty="0">
              <a:solidFill>
                <a:schemeClr val="tx2"/>
              </a:solidFill>
              <a:effectLst>
                <a:outerShdw blurRad="38100" dist="38100" dir="2700000" algn="tl">
                  <a:srgbClr val="000000">
                    <a:alpha val="43137"/>
                  </a:srgbClr>
                </a:outerShdw>
              </a:effectLst>
            </a:endParaRPr>
          </a:p>
        </p:txBody>
      </p:sp>
      <p:sp>
        <p:nvSpPr>
          <p:cNvPr id="5" name="CasellaDiTesto 4"/>
          <p:cNvSpPr txBox="1"/>
          <p:nvPr/>
        </p:nvSpPr>
        <p:spPr>
          <a:xfrm>
            <a:off x="428604" y="6715140"/>
            <a:ext cx="6143668" cy="846386"/>
          </a:xfrm>
          <a:prstGeom prst="rect">
            <a:avLst/>
          </a:prstGeom>
          <a:noFill/>
        </p:spPr>
        <p:txBody>
          <a:bodyPr wrap="square" rtlCol="0">
            <a:spAutoFit/>
          </a:bodyPr>
          <a:lstStyle/>
          <a:p>
            <a:r>
              <a:rPr lang="it-IT" sz="1200" b="1" dirty="0" smtClean="0">
                <a:latin typeface="+mj-lt"/>
              </a:rPr>
              <a:t>Ore  </a:t>
            </a:r>
            <a:r>
              <a:rPr lang="it-IT" sz="1400" b="1" dirty="0" smtClean="0">
                <a:latin typeface="+mj-lt"/>
              </a:rPr>
              <a:t>11 </a:t>
            </a:r>
            <a:r>
              <a:rPr lang="it-IT" sz="1200" b="1" dirty="0" smtClean="0">
                <a:latin typeface="+mj-lt"/>
              </a:rPr>
              <a:t> ritrovo in CORSO VERCELLI  </a:t>
            </a:r>
            <a:r>
              <a:rPr lang="it-IT" sz="1200" b="1" dirty="0" err="1" smtClean="0">
                <a:latin typeface="+mj-lt"/>
              </a:rPr>
              <a:t>n°</a:t>
            </a:r>
            <a:r>
              <a:rPr lang="it-IT" sz="1200" b="1" dirty="0" smtClean="0">
                <a:latin typeface="+mj-lt"/>
              </a:rPr>
              <a:t> 51                    ore  </a:t>
            </a:r>
            <a:r>
              <a:rPr lang="it-IT" sz="1400" b="1" dirty="0" smtClean="0">
                <a:latin typeface="+mj-lt"/>
              </a:rPr>
              <a:t>11.15</a:t>
            </a:r>
            <a:r>
              <a:rPr lang="it-IT" sz="1200" b="1" dirty="0" smtClean="0">
                <a:latin typeface="+mj-lt"/>
              </a:rPr>
              <a:t>  partenza slot </a:t>
            </a:r>
            <a:r>
              <a:rPr lang="it-IT" sz="1200" b="1" dirty="0" err="1" smtClean="0">
                <a:latin typeface="+mj-lt"/>
              </a:rPr>
              <a:t>mob</a:t>
            </a:r>
            <a:r>
              <a:rPr lang="it-IT" sz="1200" b="1" dirty="0" smtClean="0">
                <a:latin typeface="+mj-lt"/>
              </a:rPr>
              <a:t>            </a:t>
            </a:r>
          </a:p>
          <a:p>
            <a:r>
              <a:rPr lang="it-IT" sz="1100" b="1" dirty="0" err="1" smtClean="0">
                <a:latin typeface="+mj-lt"/>
              </a:rPr>
              <a:t>P.ZZA</a:t>
            </a:r>
            <a:r>
              <a:rPr lang="it-IT" sz="1100" b="1" dirty="0" smtClean="0">
                <a:latin typeface="+mj-lt"/>
              </a:rPr>
              <a:t> PIEMONTE           v.  MARGHERA           v.  BUONARROTI           </a:t>
            </a:r>
            <a:r>
              <a:rPr lang="it-IT" sz="1100" b="1" dirty="0" err="1" smtClean="0">
                <a:latin typeface="+mj-lt"/>
              </a:rPr>
              <a:t>P.ZZA</a:t>
            </a:r>
            <a:r>
              <a:rPr lang="it-IT" sz="1100" b="1" dirty="0" smtClean="0">
                <a:latin typeface="+mj-lt"/>
              </a:rPr>
              <a:t> WAGNER           v. BELFIORE</a:t>
            </a:r>
          </a:p>
          <a:p>
            <a:r>
              <a:rPr lang="it-IT" sz="1200" b="1" u="sng" dirty="0" smtClean="0">
                <a:solidFill>
                  <a:srgbClr val="00B050"/>
                </a:solidFill>
                <a:latin typeface="+mj-lt"/>
              </a:rPr>
              <a:t>Porta con te un gioco </a:t>
            </a:r>
            <a:r>
              <a:rPr lang="it-IT" sz="1200" b="1" u="sng" dirty="0" err="1" smtClean="0">
                <a:solidFill>
                  <a:srgbClr val="00B050"/>
                </a:solidFill>
                <a:latin typeface="+mj-lt"/>
              </a:rPr>
              <a:t>e…</a:t>
            </a:r>
            <a:r>
              <a:rPr lang="it-IT" sz="1200" b="1" u="sng" dirty="0" smtClean="0">
                <a:solidFill>
                  <a:srgbClr val="00B050"/>
                </a:solidFill>
                <a:latin typeface="+mj-lt"/>
              </a:rPr>
              <a:t>..</a:t>
            </a:r>
          </a:p>
          <a:p>
            <a:r>
              <a:rPr lang="it-IT" sz="1200" b="1" u="sng" dirty="0" smtClean="0">
                <a:solidFill>
                  <a:srgbClr val="00B050"/>
                </a:solidFill>
                <a:latin typeface="+mj-lt"/>
              </a:rPr>
              <a:t>dalle 12,30 APERITIVO SENZA SLOT presso il bar </a:t>
            </a:r>
            <a:r>
              <a:rPr lang="it-IT" sz="1200" b="1" u="sng" dirty="0" err="1" smtClean="0">
                <a:solidFill>
                  <a:srgbClr val="00B050"/>
                </a:solidFill>
                <a:latin typeface="+mj-lt"/>
              </a:rPr>
              <a:t>Shine</a:t>
            </a:r>
            <a:r>
              <a:rPr lang="it-IT" sz="1200" b="1" u="sng" dirty="0" smtClean="0">
                <a:solidFill>
                  <a:srgbClr val="00B050"/>
                </a:solidFill>
                <a:latin typeface="+mj-lt"/>
              </a:rPr>
              <a:t> v. Pier Capponi 1 angolo p.zza Wagner</a:t>
            </a:r>
          </a:p>
        </p:txBody>
      </p:sp>
      <p:sp>
        <p:nvSpPr>
          <p:cNvPr id="7" name="Rettangolo 6"/>
          <p:cNvSpPr/>
          <p:nvPr/>
        </p:nvSpPr>
        <p:spPr>
          <a:xfrm>
            <a:off x="0" y="0"/>
            <a:ext cx="6858000" cy="9069355"/>
          </a:xfrm>
          <a:prstGeom prst="rect">
            <a:avLst/>
          </a:prstGeom>
          <a:noFill/>
          <a:ln w="857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1" name="Immagin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6388" y="7572396"/>
            <a:ext cx="1071570" cy="1274440"/>
          </a:xfrm>
          <a:prstGeom prst="rect">
            <a:avLst/>
          </a:prstGeom>
        </p:spPr>
      </p:pic>
      <p:pic>
        <p:nvPicPr>
          <p:cNvPr id="1026" name="Immagine 3" descr="Mettiamoci_in_gioco_c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480" y="251520"/>
            <a:ext cx="1217070" cy="1248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5"/>
          <p:cNvSpPr>
            <a:spLocks noChangeArrowheads="1"/>
          </p:cNvSpPr>
          <p:nvPr/>
        </p:nvSpPr>
        <p:spPr bwMode="auto">
          <a:xfrm>
            <a:off x="0" y="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pic>
        <p:nvPicPr>
          <p:cNvPr id="1028" name="Immagine 1"/>
          <p:cNvPicPr>
            <a:picLocks noChangeAspect="1" noChangeArrowheads="1"/>
          </p:cNvPicPr>
          <p:nvPr/>
        </p:nvPicPr>
        <p:blipFill>
          <a:blip r:embed="rId4" cstate="print">
            <a:lum contrast="10000"/>
            <a:extLst>
              <a:ext uri="{28A0092B-C50C-407E-A947-70E740481C1C}">
                <a14:useLocalDpi xmlns:a14="http://schemas.microsoft.com/office/drawing/2010/main" val="0"/>
              </a:ext>
            </a:extLst>
          </a:blip>
          <a:srcRect/>
          <a:stretch>
            <a:fillRect/>
          </a:stretch>
        </p:blipFill>
        <p:spPr bwMode="auto">
          <a:xfrm rot="780000">
            <a:off x="5032945" y="226183"/>
            <a:ext cx="1153258" cy="114246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428604" y="1571604"/>
            <a:ext cx="6000792" cy="3770263"/>
          </a:xfrm>
          <a:prstGeom prst="rect">
            <a:avLst/>
          </a:prstGeom>
          <a:noFill/>
        </p:spPr>
        <p:txBody>
          <a:bodyPr wrap="square" rtlCol="0">
            <a:spAutoFit/>
          </a:bodyPr>
          <a:lstStyle/>
          <a:p>
            <a:pPr algn="just"/>
            <a:r>
              <a:rPr lang="it-IT" sz="1000" b="1" dirty="0" smtClean="0">
                <a:latin typeface="+mj-lt"/>
              </a:rPr>
              <a:t>Il gioco d’azzardo ha avuto nel nostro paese uno sviluppo che non ha quasi eguali al mondo. Con un fatturato che nel 2012 è stato di circa 90 miliardi di euro, è diventato una delle industrie italiane più importanti. </a:t>
            </a:r>
          </a:p>
          <a:p>
            <a:pPr algn="just"/>
            <a:r>
              <a:rPr lang="it-IT" sz="1000" b="1" dirty="0" smtClean="0">
                <a:latin typeface="+mj-lt"/>
              </a:rPr>
              <a:t>I risultati sono sotto gli occhi di tutti: presenza costante di slot e nuovi apparecchi per il gioco in bar e molti esercizi commerciali; diffusione capillare di sale giochi; assalto continuo di offerte di gioco sempre più aggressive; numero di giocatori altissimo e trasversale che riguarda tutte le fasce di età, compresi i minori e che coinvolge in particolare i più deboli (disoccupati, pensionati, persone a basso reddito); infiltrazione mafiosa conclamata; ricorso all’usura crescente; aumento significativo di separazioni/divorzi causati dal gioco. </a:t>
            </a:r>
          </a:p>
          <a:p>
            <a:pPr algn="just"/>
            <a:r>
              <a:rPr lang="it-IT" sz="1000" b="1" dirty="0" smtClean="0">
                <a:latin typeface="+mj-lt"/>
              </a:rPr>
              <a:t>La Camera dei Deputati ha di recente approvato il testo della Delega Fiscale. In tale provvedimento sono stati inseriti – nell’articolo 14 – diversi punti che riguardano proprio il gioco d’azzardo. </a:t>
            </a:r>
          </a:p>
          <a:p>
            <a:pPr algn="just"/>
            <a:r>
              <a:rPr lang="it-IT" sz="1000" b="1" dirty="0" smtClean="0">
                <a:latin typeface="+mj-lt"/>
              </a:rPr>
              <a:t>Ora il testo dovrà essere esaminato dal Senato e chiediamo a tutti i Parlamentari di impegnarsi per approvare le norme  relative ad aspetti importanti come la riduzione delle slot e dei luoghi di gioco, un fondo per il gioco d’azzardo patologico, il ruolo dei Comuni, il contrasto alla criminalità, ecc. </a:t>
            </a:r>
          </a:p>
          <a:p>
            <a:pPr algn="just"/>
            <a:r>
              <a:rPr lang="it-IT" sz="1000" b="1" dirty="0" smtClean="0">
                <a:latin typeface="+mj-lt"/>
              </a:rPr>
              <a:t>Dopo gli eventi organizzati dal coordinamento lombardo della Campagna “Mettiamoci in gioco” lo scorso 13 novembre, vogliamo creare un’ulteriore occasione per far sì che non diminuisca l’attenzione dei politici e, si prosegua nel percorso iniziato per la stesura di una vera e propria legge quadro sul gioco d’azzardo in Italia.</a:t>
            </a:r>
          </a:p>
          <a:p>
            <a:pPr algn="just"/>
            <a:r>
              <a:rPr lang="it-IT" sz="1000" b="1" dirty="0" smtClean="0">
                <a:latin typeface="+mj-lt"/>
              </a:rPr>
              <a:t>A Milano, in corso Vercelli, </a:t>
            </a:r>
            <a:r>
              <a:rPr lang="it-IT" sz="1000" b="1" dirty="0" smtClean="0"/>
              <a:t>in un luogo dove un tempo sorgeva un grande negozio di vestiario per bambini, di fronte ad uno specializzato nella vendita di giocattoli, </a:t>
            </a:r>
            <a:r>
              <a:rPr lang="it-IT" sz="1000" b="1" dirty="0" smtClean="0">
                <a:latin typeface="+mj-lt"/>
              </a:rPr>
              <a:t>è ora in costruzione una ennesima sala per giocare d’azzardo, grandissima e posizionata dentro un condominio. </a:t>
            </a:r>
          </a:p>
          <a:p>
            <a:pPr algn="just"/>
            <a:endParaRPr lang="it-IT" sz="800" b="1" dirty="0" smtClean="0">
              <a:latin typeface="+mj-lt"/>
            </a:endParaRPr>
          </a:p>
          <a:p>
            <a:pPr algn="just"/>
            <a:r>
              <a:rPr lang="it-IT" sz="1100" b="1" i="1" dirty="0" smtClean="0">
                <a:solidFill>
                  <a:srgbClr val="FF0000"/>
                </a:solidFill>
                <a:latin typeface="Arial Black" pitchFamily="34" charset="0"/>
              </a:rPr>
              <a:t>Mobilitiamoci tutti contro l’apertura della sala gioco di corso Vercelli e le altre già aperte nella zona: stanno  stravolgendo  le  nostre  strade  e  le  nostre  vite!!!</a:t>
            </a:r>
          </a:p>
          <a:p>
            <a:endParaRPr lang="it-IT" sz="1000" dirty="0" smtClean="0"/>
          </a:p>
          <a:p>
            <a:endParaRPr lang="it-IT" sz="800" dirty="0" smtClean="0"/>
          </a:p>
        </p:txBody>
      </p:sp>
      <p:sp>
        <p:nvSpPr>
          <p:cNvPr id="10" name="CasellaDiTesto 9"/>
          <p:cNvSpPr txBox="1"/>
          <p:nvPr/>
        </p:nvSpPr>
        <p:spPr>
          <a:xfrm>
            <a:off x="2214554" y="357158"/>
            <a:ext cx="2286016" cy="1200329"/>
          </a:xfrm>
          <a:prstGeom prst="rect">
            <a:avLst/>
          </a:prstGeom>
          <a:noFill/>
          <a:ln w="57150">
            <a:noFill/>
          </a:ln>
        </p:spPr>
        <p:txBody>
          <a:bodyPr wrap="square" rtlCol="0">
            <a:spAutoFit/>
          </a:bodyPr>
          <a:lstStyle/>
          <a:p>
            <a:pPr algn="ctr"/>
            <a:r>
              <a:rPr lang="it-IT" sz="3200" b="1" dirty="0" smtClean="0">
                <a:solidFill>
                  <a:srgbClr val="00B050"/>
                </a:solidFill>
                <a:effectLst>
                  <a:outerShdw blurRad="38100" dist="38100" dir="2700000" algn="tl">
                    <a:srgbClr val="000000">
                      <a:alpha val="43137"/>
                    </a:srgbClr>
                  </a:outerShdw>
                </a:effectLst>
                <a:latin typeface="+mj-lt"/>
              </a:rPr>
              <a:t>SLOT MOB</a:t>
            </a:r>
          </a:p>
          <a:p>
            <a:pPr algn="ctr"/>
            <a:r>
              <a:rPr lang="it-IT" sz="2000" b="1" dirty="0" smtClean="0">
                <a:effectLst>
                  <a:outerShdw blurRad="38100" dist="38100" dir="2700000" algn="tl">
                    <a:srgbClr val="000000">
                      <a:alpha val="43137"/>
                    </a:srgbClr>
                  </a:outerShdw>
                </a:effectLst>
                <a:latin typeface="+mj-lt"/>
              </a:rPr>
              <a:t>Sabato </a:t>
            </a:r>
          </a:p>
          <a:p>
            <a:pPr algn="ctr"/>
            <a:r>
              <a:rPr lang="it-IT" sz="2000" b="1" dirty="0" smtClean="0">
                <a:effectLst>
                  <a:outerShdw blurRad="38100" dist="38100" dir="2700000" algn="tl">
                    <a:srgbClr val="000000">
                      <a:alpha val="43137"/>
                    </a:srgbClr>
                  </a:outerShdw>
                </a:effectLst>
                <a:latin typeface="+mj-lt"/>
              </a:rPr>
              <a:t>23 novembre 2013</a:t>
            </a:r>
            <a:endParaRPr lang="it-IT" sz="2000" b="1" dirty="0">
              <a:effectLst>
                <a:outerShdw blurRad="38100" dist="38100" dir="2700000" algn="tl">
                  <a:srgbClr val="000000">
                    <a:alpha val="43137"/>
                  </a:srgbClr>
                </a:outerShdw>
              </a:effectLst>
              <a:latin typeface="+mj-lt"/>
            </a:endParaRPr>
          </a:p>
        </p:txBody>
      </p:sp>
      <p:sp>
        <p:nvSpPr>
          <p:cNvPr id="14" name="Freccia a destra 13"/>
          <p:cNvSpPr/>
          <p:nvPr/>
        </p:nvSpPr>
        <p:spPr>
          <a:xfrm>
            <a:off x="1571612" y="7000892"/>
            <a:ext cx="214314" cy="142876"/>
          </a:xfrm>
          <a:prstGeom prst="rightArrow">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18" name="Freccia a destra 17"/>
          <p:cNvSpPr/>
          <p:nvPr/>
        </p:nvSpPr>
        <p:spPr>
          <a:xfrm>
            <a:off x="6000768" y="6786578"/>
            <a:ext cx="285752" cy="142876"/>
          </a:xfrm>
          <a:prstGeom prst="rightArrow">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Freccia a destra 18"/>
          <p:cNvSpPr/>
          <p:nvPr/>
        </p:nvSpPr>
        <p:spPr>
          <a:xfrm>
            <a:off x="3357562" y="6786578"/>
            <a:ext cx="285752" cy="142876"/>
          </a:xfrm>
          <a:prstGeom prst="rightArrow">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  </a:t>
            </a:r>
            <a:endParaRPr lang="it-IT" dirty="0"/>
          </a:p>
        </p:txBody>
      </p:sp>
      <p:sp>
        <p:nvSpPr>
          <p:cNvPr id="20" name="CasellaDiTesto 19"/>
          <p:cNvSpPr txBox="1"/>
          <p:nvPr/>
        </p:nvSpPr>
        <p:spPr>
          <a:xfrm>
            <a:off x="3571876" y="8572528"/>
            <a:ext cx="1571636" cy="307777"/>
          </a:xfrm>
          <a:prstGeom prst="rect">
            <a:avLst/>
          </a:prstGeom>
          <a:noFill/>
        </p:spPr>
        <p:txBody>
          <a:bodyPr wrap="square" rtlCol="0">
            <a:spAutoFit/>
          </a:bodyPr>
          <a:lstStyle/>
          <a:p>
            <a:r>
              <a:rPr lang="it-IT" sz="1400" dirty="0" smtClean="0"/>
              <a:t>Con il patrocinio di</a:t>
            </a:r>
            <a:endParaRPr lang="it-IT" sz="1400" dirty="0"/>
          </a:p>
        </p:txBody>
      </p:sp>
      <p:sp>
        <p:nvSpPr>
          <p:cNvPr id="21" name="CasellaDiTesto 20"/>
          <p:cNvSpPr txBox="1"/>
          <p:nvPr/>
        </p:nvSpPr>
        <p:spPr>
          <a:xfrm>
            <a:off x="357166" y="8221832"/>
            <a:ext cx="2928958" cy="707886"/>
          </a:xfrm>
          <a:prstGeom prst="rect">
            <a:avLst/>
          </a:prstGeom>
          <a:noFill/>
        </p:spPr>
        <p:txBody>
          <a:bodyPr wrap="square" rtlCol="0">
            <a:spAutoFit/>
          </a:bodyPr>
          <a:lstStyle/>
          <a:p>
            <a:pPr algn="just"/>
            <a:r>
              <a:rPr lang="it-IT" sz="1000" dirty="0" smtClean="0"/>
              <a:t>Tutti coloro che vogliono dare la loro adesione allo slot </a:t>
            </a:r>
            <a:r>
              <a:rPr lang="it-IT" sz="1000" dirty="0" err="1" smtClean="0"/>
              <a:t>mob</a:t>
            </a:r>
            <a:r>
              <a:rPr lang="it-IT" sz="1000" dirty="0" smtClean="0"/>
              <a:t> possono rivolgersi alla segreteria lombarda della campagna “mettiamoci in gioco”:  3351251886 mettiamociingioco.lombardia@gmail.com</a:t>
            </a:r>
            <a:endParaRPr lang="it-IT" sz="1000" dirty="0"/>
          </a:p>
        </p:txBody>
      </p:sp>
      <p:sp>
        <p:nvSpPr>
          <p:cNvPr id="23" name="Freccia a destra 22"/>
          <p:cNvSpPr/>
          <p:nvPr/>
        </p:nvSpPr>
        <p:spPr>
          <a:xfrm>
            <a:off x="2786058" y="7000892"/>
            <a:ext cx="214314" cy="142876"/>
          </a:xfrm>
          <a:prstGeom prst="rightArrow">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24" name="Freccia a destra 23"/>
          <p:cNvSpPr/>
          <p:nvPr/>
        </p:nvSpPr>
        <p:spPr>
          <a:xfrm>
            <a:off x="4071942" y="7000892"/>
            <a:ext cx="214314" cy="142876"/>
          </a:xfrm>
          <a:prstGeom prst="rightArrow">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
        <p:nvSpPr>
          <p:cNvPr id="25" name="Freccia a destra 24"/>
          <p:cNvSpPr/>
          <p:nvPr/>
        </p:nvSpPr>
        <p:spPr>
          <a:xfrm>
            <a:off x="5357826" y="7000892"/>
            <a:ext cx="214314" cy="142876"/>
          </a:xfrm>
          <a:prstGeom prst="rightArrow">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rgbClr val="00B050"/>
              </a:solidFill>
            </a:endParaRPr>
          </a:p>
        </p:txBody>
      </p:sp>
    </p:spTree>
    <p:extLst>
      <p:ext uri="{BB962C8B-B14F-4D97-AF65-F5344CB8AC3E}">
        <p14:creationId xmlns:p14="http://schemas.microsoft.com/office/powerpoint/2010/main" val="265538776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637</TotalTime>
  <Words>446</Words>
  <Application>Microsoft Office PowerPoint</Application>
  <PresentationFormat>Presentazione su schermo (4:3)</PresentationFormat>
  <Paragraphs>19</Paragraphs>
  <Slides>1</Slides>
  <Notes>0</Notes>
  <HiddenSlides>0</HiddenSlides>
  <MMClips>0</MMClips>
  <ScaleCrop>false</ScaleCrop>
  <HeadingPairs>
    <vt:vector size="4" baseType="variant">
      <vt:variant>
        <vt:lpstr>Tema</vt:lpstr>
      </vt:variant>
      <vt:variant>
        <vt:i4>1</vt:i4>
      </vt:variant>
      <vt:variant>
        <vt:lpstr>Titoli diapositive</vt:lpstr>
      </vt:variant>
      <vt:variant>
        <vt:i4>1</vt:i4>
      </vt:variant>
    </vt:vector>
  </HeadingPairs>
  <TitlesOfParts>
    <vt:vector size="2" baseType="lpstr">
      <vt:lpstr>Tema di Office</vt:lpstr>
      <vt:lpstr>Partecipiamo numerosi allo  SLOT MOB organizzato dalla CAMPAGNA NAZIONALE METTIAMOCI IN GIOCO  unitamente alle molte realtà associative presenti sul territorio ed il CDZ7  Sabato 23 novembre 2013 h 11-12,30</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SLOTMOB  Sabato 16 novembre 2013</dc:title>
  <dc:creator>alice arienta</dc:creator>
  <cp:lastModifiedBy>OrnellaPonzoni</cp:lastModifiedBy>
  <cp:revision>41</cp:revision>
  <dcterms:created xsi:type="dcterms:W3CDTF">2013-11-06T20:33:35Z</dcterms:created>
  <dcterms:modified xsi:type="dcterms:W3CDTF">2013-11-21T08:39:46Z</dcterms:modified>
</cp:coreProperties>
</file>